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76" r:id="rId12"/>
    <p:sldId id="277" r:id="rId13"/>
    <p:sldId id="279" r:id="rId14"/>
    <p:sldId id="280" r:id="rId15"/>
    <p:sldId id="278" r:id="rId16"/>
    <p:sldId id="270" r:id="rId17"/>
    <p:sldId id="266" r:id="rId18"/>
    <p:sldId id="275" r:id="rId19"/>
    <p:sldId id="267" r:id="rId20"/>
    <p:sldId id="268" r:id="rId21"/>
    <p:sldId id="272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126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09C38-F124-4F7D-8BAB-A163CF1C60F2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8364F-D2F4-4803-BE8B-A320D72D6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8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Franco, L.M., D.R. </a:t>
            </a:r>
            <a:r>
              <a:rPr lang="en-US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Silimperi,T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Veldhuyzen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van </a:t>
            </a:r>
            <a:r>
              <a:rPr lang="en-US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Zanten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C. MacAulay, </a:t>
            </a:r>
            <a:r>
              <a:rPr lang="en-US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K.Askov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B. </a:t>
            </a:r>
            <a:r>
              <a:rPr lang="en-US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Bouchet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L. Marquez. 2002. Sustaining Quality of Healthcare: Institutionalization of Quality Assurance. </a:t>
            </a:r>
            <a:r>
              <a:rPr lang="en-US" sz="1200" i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QA Monograph Series 2(1). Bethesda, MD: Published for the </a:t>
            </a:r>
            <a:r>
              <a:rPr lang="en-US" sz="1200" i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U.S.Agency</a:t>
            </a:r>
            <a:r>
              <a:rPr lang="en-US" sz="1200" i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International Development (USAID) by the Quality Assurance Project. </a:t>
            </a:r>
          </a:p>
          <a:p>
            <a:endParaRPr lang="en-US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C6371-AECB-45CD-82E8-BD4353D0F0C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95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9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9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06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854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05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0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44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84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2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6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9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8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54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1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3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7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25952-801B-44D3-BF8F-D79EF3F7566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58088-CC47-4DE4-8B27-57EB603A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92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fa-I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IranNastaliq" panose="02020505000000020003" pitchFamily="18" charset="0"/>
              </a:rPr>
              <a:t>مدیریت خطر – راه کارها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دکتر مجتبی صداقت</a:t>
            </a:r>
          </a:p>
          <a:p>
            <a:pPr algn="ct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متخصص پزشکی اجتماعی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689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اجزا مدیریت خطر</a:t>
            </a:r>
            <a:r>
              <a:rPr lang="en-US" dirty="0">
                <a:cs typeface="B Homa" panose="00000400000000000000" pitchFamily="2" charset="-78"/>
              </a:rPr>
              <a:t/>
            </a:r>
            <a:br>
              <a:rPr lang="en-US" dirty="0">
                <a:cs typeface="B Homa" panose="00000400000000000000" pitchFamily="2" charset="-78"/>
              </a:rPr>
            </a:br>
            <a:r>
              <a:rPr lang="fa-IR" dirty="0">
                <a:cs typeface="B Homa" panose="00000400000000000000" pitchFamily="2" charset="-78"/>
              </a:rPr>
              <a:t>1- شناسائی زمینه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960683" y="2252466"/>
            <a:ext cx="12515850" cy="3599316"/>
          </a:xfrm>
        </p:spPr>
        <p:txBody>
          <a:bodyPr>
            <a:normAutofit/>
          </a:bodyPr>
          <a:lstStyle/>
          <a:p>
            <a:pPr algn="r" rtl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ICU</a:t>
            </a: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CCU</a:t>
            </a: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OR</a:t>
            </a: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ER</a:t>
            </a: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TRANSFUSION</a:t>
            </a: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MEDICATION MANAGEMENT</a:t>
            </a:r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656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اجزا مدیریت خطر </a:t>
            </a:r>
            <a:br>
              <a:rPr lang="fa-IR" dirty="0">
                <a:cs typeface="B Homa" panose="00000400000000000000" pitchFamily="2" charset="-78"/>
              </a:rPr>
            </a:br>
            <a:r>
              <a:rPr lang="fa-IR" dirty="0">
                <a:cs typeface="B Homa" panose="00000400000000000000" pitchFamily="2" charset="-78"/>
              </a:rPr>
              <a:t>2-شناسائی خطرات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بحث با کارکنان و مدیریت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رصد حرکت بیمار( از درمانگاه و اورژانس تا واحد ترخیص)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مرور پرونده بیماران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گزارش های اعتبار بخشی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گزارش های وقایع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گزارش های عفونت در کارکنان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شکایت بیماران و رضایت سنجی ها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گزارش کمیته های مرگ و میرو کنترل عفونت و مصرف خون</a:t>
            </a: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628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اجزا مدیریت خطر </a:t>
            </a:r>
            <a:br>
              <a:rPr lang="fa-IR" dirty="0">
                <a:cs typeface="B Homa" panose="00000400000000000000" pitchFamily="2" charset="-78"/>
              </a:rPr>
            </a:br>
            <a:r>
              <a:rPr lang="fa-IR" dirty="0">
                <a:cs typeface="B Homa" panose="00000400000000000000" pitchFamily="2" charset="-78"/>
              </a:rPr>
              <a:t>3- تحلیل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72260"/>
            <a:ext cx="9613861" cy="359931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الف- تعیین سطح یا نمره خطر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5212" y="2426743"/>
            <a:ext cx="7734767" cy="7758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646" y="3151406"/>
            <a:ext cx="11825127" cy="13116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081" y="5410314"/>
            <a:ext cx="11825126" cy="1475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081" y="4413788"/>
            <a:ext cx="3553828" cy="104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اجزا مدیریت خطر </a:t>
            </a:r>
            <a:br>
              <a:rPr lang="fa-IR" dirty="0">
                <a:cs typeface="B Homa" panose="00000400000000000000" pitchFamily="2" charset="-78"/>
              </a:rPr>
            </a:br>
            <a:r>
              <a:rPr lang="fa-IR" dirty="0">
                <a:cs typeface="B Homa" panose="00000400000000000000" pitchFamily="2" charset="-78"/>
              </a:rPr>
              <a:t>3- تحلیل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ب- مشخص کردن علت اصلی: با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RCA 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شکل گذاشته شود</a:t>
            </a: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621" y="2929500"/>
            <a:ext cx="6563702" cy="392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49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اجزا مدیریت خطر </a:t>
            </a:r>
            <a:br>
              <a:rPr lang="fa-IR" dirty="0">
                <a:cs typeface="B Homa" panose="00000400000000000000" pitchFamily="2" charset="-78"/>
              </a:rPr>
            </a:br>
            <a:r>
              <a:rPr lang="fa-IR" dirty="0">
                <a:cs typeface="B Homa" panose="00000400000000000000" pitchFamily="2" charset="-78"/>
              </a:rPr>
              <a:t>3- تحلیل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ج- کنترل های موجود: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سیاست، خط مشی، پروتکل، راهنماها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آلارم ها و بوقها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کنترل های مهندسی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پوشش بیمه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تیم های کد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آموزش و مانور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چینش های اورژانسی 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کنترل های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PM (Preventive Maintenance) </a:t>
            </a: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978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اجزا مدیریت خطر </a:t>
            </a:r>
            <a:br>
              <a:rPr lang="fa-IR" dirty="0">
                <a:cs typeface="B Homa" panose="00000400000000000000" pitchFamily="2" charset="-78"/>
              </a:rPr>
            </a:br>
            <a:r>
              <a:rPr lang="fa-IR" dirty="0">
                <a:cs typeface="B Homa" panose="00000400000000000000" pitchFamily="2" charset="-78"/>
              </a:rPr>
              <a:t>4- ارزیابی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30227"/>
            <a:ext cx="9613861" cy="359931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با هدف اولویت بندی براساس نمره خطر</a:t>
            </a: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272" y="2616717"/>
            <a:ext cx="6373091" cy="13323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73" y="3829885"/>
            <a:ext cx="6373092" cy="302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05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اجزا مدیریت خطر </a:t>
            </a:r>
            <a:br>
              <a:rPr lang="fa-IR" dirty="0">
                <a:cs typeface="B Homa" panose="00000400000000000000" pitchFamily="2" charset="-78"/>
              </a:rPr>
            </a:br>
            <a:r>
              <a:rPr lang="fa-IR" dirty="0">
                <a:cs typeface="B Homa" panose="00000400000000000000" pitchFamily="2" charset="-78"/>
              </a:rPr>
              <a:t>5- مدیریت/ درمان: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1712"/>
          <a:stretch/>
        </p:blipFill>
        <p:spPr>
          <a:xfrm>
            <a:off x="2173781" y="2015596"/>
            <a:ext cx="6734692" cy="41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35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5-1 پذیرش خطر: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724800"/>
            <a:ext cx="10555715" cy="359931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به معنی ناچیز بودن خطر نیست. به چند دلیل یک خطر را می پذیریم:</a:t>
            </a:r>
          </a:p>
          <a:p>
            <a:pPr lvl="1" algn="r" rtl="1">
              <a:buFont typeface="Courier New" panose="02070309020205020404" pitchFamily="49" charset="0"/>
              <a:buChar char="o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سطح خطر اینقدر پایین است که مداخله با امکانات موجود مناسب نیست</a:t>
            </a:r>
          </a:p>
          <a:p>
            <a:pPr lvl="1" algn="r" rtl="1">
              <a:buFont typeface="Courier New" panose="02070309020205020404" pitchFamily="49" charset="0"/>
              <a:buChar char="o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خطر به گونه ای است درمان آن در حال حاضر امکانپذیر نیست</a:t>
            </a:r>
          </a:p>
          <a:p>
            <a:pPr algn="r" rtl="1"/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626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5-2 درمان خطر: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0321" y="2336873"/>
            <a:ext cx="10791243" cy="3340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 rtl="1">
              <a:buNone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همچنین به کاهش خطر یا حذف خطر معروف است. چند گونه است:</a:t>
            </a:r>
          </a:p>
          <a:p>
            <a:pPr marL="0" indent="0" algn="r" rtl="1">
              <a:buNone/>
            </a:pPr>
            <a:r>
              <a:rPr lang="fa-I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2-1 کنترل خطر: </a:t>
            </a: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اثر بخش ترین آنهایی است که سیستم ها و سامانه ها را باز طراحی می کند بشکلی احتمال وقوع را کم کند. در سایر روش ها ما احتمال را کم می کنیم یا شدت آسیب را کاهش می دهیم</a:t>
            </a:r>
          </a:p>
          <a:p>
            <a:pPr marL="457200" lvl="1" indent="0" algn="r" rtl="1">
              <a:buNone/>
            </a:pPr>
            <a:r>
              <a:rPr lang="fa-I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2-1-1 کاهش احتمال وقوع: </a:t>
            </a: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با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PM ، </a:t>
            </a: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ممیزی و بازخورد، خط مشی و روش، آموزش و آزمون، کنترل های تکنیکال و برنامه های کنترل کیفیت</a:t>
            </a:r>
          </a:p>
          <a:p>
            <a:pPr marL="457200" lvl="1" indent="0" algn="r" rtl="1">
              <a:buNone/>
            </a:pPr>
            <a:r>
              <a:rPr lang="fa-I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2-1-2 کاهش شدت آسیب</a:t>
            </a: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: داشتن برنامه های جایگزین، برنامه های مدیریت بحران، پشتیبانهای خارج از سایت و آموزش کارکنان</a:t>
            </a:r>
          </a:p>
        </p:txBody>
      </p:sp>
    </p:spTree>
    <p:extLst>
      <p:ext uri="{BB962C8B-B14F-4D97-AF65-F5344CB8AC3E}">
        <p14:creationId xmlns:p14="http://schemas.microsoft.com/office/powerpoint/2010/main" val="278681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5-3 درمان خطر: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2-2 انتقال خطر: 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شامل در گیر کردن نفر یا بخش سوم برای تحمل یا اشتراک در بخشی از خطراز طریق عقد قرارداد، بیمه یا برونسپاری یا مشارکت در منافع</a:t>
            </a:r>
          </a:p>
          <a:p>
            <a:pPr marL="0" indent="0" algn="r" rtl="1">
              <a:buNone/>
            </a:pPr>
            <a:r>
              <a:rPr lang="fa-I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2-3 اجتناب از خطر: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تصمیم در خصوص انجام ندادن کاری که خطر غیرقابل پذیرشی دارد و انجام کاری قابل قبول تر</a:t>
            </a:r>
          </a:p>
        </p:txBody>
      </p:sp>
    </p:spTree>
    <p:extLst>
      <p:ext uri="{BB962C8B-B14F-4D97-AF65-F5344CB8AC3E}">
        <p14:creationId xmlns:p14="http://schemas.microsoft.com/office/powerpoint/2010/main" val="240091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حقایق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9652" y="2336872"/>
            <a:ext cx="12509770" cy="4521127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خطر: احتمال / تهدید خسارت، آسیب و فقدان که ممکن است با اقدامات پیش گیرانه از آن اجتناب گردد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تعامل انسان با نظام سلامت به دلایل زیر خطرناک است: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تکنولوژی پیچیده،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فرآیندهای پیچیده، 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درخواست بالای خدمت، 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محدودیت زمان،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48916" y="4155226"/>
            <a:ext cx="78758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انتظارات بالا 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طبیعت سلسله مراتبیِ یادگیری و مسئولیت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748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9"/>
    </mc:Choice>
    <mc:Fallback xmlns="">
      <p:transition spd="slow" advTm="76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6- پایش و مرور: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943" y="3223558"/>
            <a:ext cx="9613861" cy="3599316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گزارش حادثه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شاخص های ممیزی بالینی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رصد بیمار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راندهای ایمنی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شکایات بیمار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رضایت سنجی ها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شکایت کارکنان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پرونده های پزشکی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4073" y="2164182"/>
            <a:ext cx="106541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وقتی مدیریت خطر راه افتاد، پایش و مرور فرآیند یا سیستمی که خدمت در آن صورت می گیردبخش مهمی از چرخه مدیریت است: شامل موارد زیر است: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813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920" y="1087842"/>
            <a:ext cx="8023753" cy="60720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7316" y="27756"/>
            <a:ext cx="1087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b="1" dirty="0">
                <a:cs typeface="B Titr" panose="00000700000000000000" pitchFamily="2" charset="-78"/>
              </a:rPr>
              <a:t>یک مدل نظری برای نهادینه کردن کیفیت در بیمارستان</a:t>
            </a:r>
            <a:endParaRPr lang="en-US" sz="3600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3948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Homa" panose="00000400000000000000" pitchFamily="2" charset="-78"/>
              </a:rPr>
              <a:t>سپاس از توجه شما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سالم و سربلند باشید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252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حقایق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WHO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: 1 مورد از هر 10 مورد از خدمت گیرندگان در بیمارستان آسیب می بینند</a:t>
            </a:r>
          </a:p>
          <a:p>
            <a:pPr algn="r" rtl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AHRQ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: 25.1 آسیب به ازای هر 100 تخت روز بستری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سومین علت مرگ در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US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پس از مشکلات قلبی عروقی و سرطان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13.5 درصد موردآسیب در پرونده های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Medicare 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 با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Global Trigger Tool (GTT)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کشف می شود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293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اتفاقات اصلی در بیمارستان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67227"/>
            <a:ext cx="10350845" cy="4521127"/>
          </a:xfrm>
        </p:spPr>
        <p:txBody>
          <a:bodyPr>
            <a:noAutofit/>
          </a:bodyPr>
          <a:lstStyle/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حوادث دارویی ناگوار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عفونت ادراری ناشی از سوند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افتادن از تخت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زخم بستر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عفونت محل جراحی، 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عفونت های کاتترهای مرکزی، 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ترومبوآمبولی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عفونت وابسته به ونتیلاتور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554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علل اصلی خطاهای پزشکی: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06138"/>
            <a:ext cx="10623219" cy="3599316"/>
          </a:xfrm>
        </p:spPr>
        <p:txBody>
          <a:bodyPr>
            <a:noAutofit/>
          </a:bodyPr>
          <a:lstStyle/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مشکل در ارتباطات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جریان ناکافی و بی کیفیت اطلاعات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مشکلات مربوط به انسان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انتقال دانش در سازمان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الگوی به کار گیری نیروی انسانی و جریان کار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(WORK FLOW)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سیاست و خط مشی های ناکافی</a:t>
            </a:r>
          </a:p>
          <a:p>
            <a:pPr algn="r" rtl="1"/>
            <a:r>
              <a:rPr lang="fa-I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شکست های تکنیکال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645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حقایق در بیمارستان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محل شایع خطا بدلیل حجم بالای تراکنش های خدمت و مداخلات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بررسی حوادث با تعیین خطای انسان و محکومیت فرد به عنوان مقصر اصلی خاتمه می یابد. 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سوگرایی آگاهی از قبل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(Hindsight Bias)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منجر به این نتیجه که" مشخصا این حادثه از قبل قابل پیش بینی بود یا باید می دانستید که..." می شود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این امر منجر به عدم بررسی سیستم یا فرآیند می گردد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768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انتظارات از رهبران سازمان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اهل تفکر سیستماتیک باشند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تفکر تحلیلی را جایگزین تفکر تنبیهی در یک محیط باز کنند</a:t>
            </a:r>
          </a:p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در شناسائی خطر فعال باشند</a:t>
            </a: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012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تعریف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تلاش نظام مند برای شناسائی، ارزیابی و کاهش خطر برای بیمار ملاقات کننده، کارکنان و دارائی های سازمان</a:t>
            </a:r>
          </a:p>
          <a:p>
            <a:pPr algn="r" rt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238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Homa" panose="00000400000000000000" pitchFamily="2" charset="-78"/>
              </a:rPr>
              <a:t>مدیریت خطر در چه ساحت هایی رخ می دهد؟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48145" y="2336873"/>
            <a:ext cx="12621490" cy="3599316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در همه سازمان از بالا تا پایین حتی در مسائل مالی و اطلاعاتی</a:t>
            </a:r>
          </a:p>
          <a:p>
            <a:pPr algn="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مراقبت از بیمار</a:t>
            </a:r>
          </a:p>
          <a:p>
            <a:pPr algn="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کارکنان پزشکی( تایید صلاحیت، مدرک، شرح شغلی،  بیمه مسئولیت و سلامت و آموزش )</a:t>
            </a:r>
          </a:p>
          <a:p>
            <a:pPr algn="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کارکنان غیر پزشکی</a:t>
            </a:r>
          </a:p>
          <a:p>
            <a:pPr algn="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مسائل مالی: بودجه، هزینه – فایده، هزینه – اثر بخشی</a:t>
            </a:r>
          </a:p>
          <a:p>
            <a:pPr algn="r" rtl="1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مدیریت تجهیزات و مواد مصرفی</a:t>
            </a:r>
          </a:p>
          <a:p>
            <a:pPr algn="r" rtl="1"/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r" rtl="1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501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4.8|5.6|11.1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417</TotalTime>
  <Words>874</Words>
  <Application>Microsoft Office PowerPoint</Application>
  <PresentationFormat>Custom</PresentationFormat>
  <Paragraphs>115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Berlin</vt:lpstr>
      <vt:lpstr>مدیریت خطر – راه کارها</vt:lpstr>
      <vt:lpstr>حقایق</vt:lpstr>
      <vt:lpstr>حقایق</vt:lpstr>
      <vt:lpstr>اتفاقات اصلی در بیمارستان </vt:lpstr>
      <vt:lpstr>علل اصلی خطاهای پزشکی:</vt:lpstr>
      <vt:lpstr>حقایق در بیمارستان</vt:lpstr>
      <vt:lpstr>انتظارات از رهبران سازمان</vt:lpstr>
      <vt:lpstr>تعریف </vt:lpstr>
      <vt:lpstr>مدیریت خطر در چه ساحت هایی رخ می دهد؟</vt:lpstr>
      <vt:lpstr>اجزا مدیریت خطر 1- شناسائی زمینه</vt:lpstr>
      <vt:lpstr>اجزا مدیریت خطر  2-شناسائی خطرات</vt:lpstr>
      <vt:lpstr>اجزا مدیریت خطر  3- تحلیل</vt:lpstr>
      <vt:lpstr>اجزا مدیریت خطر  3- تحلیل</vt:lpstr>
      <vt:lpstr>اجزا مدیریت خطر  3- تحلیل</vt:lpstr>
      <vt:lpstr>اجزا مدیریت خطر  4- ارزیابی</vt:lpstr>
      <vt:lpstr>اجزا مدیریت خطر  5- مدیریت/ درمان:</vt:lpstr>
      <vt:lpstr>5-1 پذیرش خطر: </vt:lpstr>
      <vt:lpstr>5-2 درمان خطر: </vt:lpstr>
      <vt:lpstr>5-3 درمان خطر: </vt:lpstr>
      <vt:lpstr>6- پایش و مرور: </vt:lpstr>
      <vt:lpstr>PowerPoint Presentation</vt:lpstr>
      <vt:lpstr>سپاس از توجه شما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مدیریت خطر – راه کارها</dc:title>
  <dc:creator>Admin</dc:creator>
  <cp:lastModifiedBy>seidabadi</cp:lastModifiedBy>
  <cp:revision>25</cp:revision>
  <dcterms:created xsi:type="dcterms:W3CDTF">2020-11-08T13:23:05Z</dcterms:created>
  <dcterms:modified xsi:type="dcterms:W3CDTF">2021-10-31T08:00:56Z</dcterms:modified>
</cp:coreProperties>
</file>